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6" r:id="rId48"/>
    <p:sldId id="305" r:id="rId49"/>
    <p:sldId id="307" r:id="rId50"/>
    <p:sldId id="308" r:id="rId51"/>
    <p:sldId id="309" r:id="rId52"/>
    <p:sldId id="321" r:id="rId53"/>
    <p:sldId id="262" r:id="rId54"/>
    <p:sldId id="310" r:id="rId55"/>
    <p:sldId id="322" r:id="rId56"/>
    <p:sldId id="325" r:id="rId57"/>
    <p:sldId id="323" r:id="rId58"/>
    <p:sldId id="324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jX9gcIZuvHP4huDsWtP3hqSZg2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8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14.Slide 13 Home Page on the Workspace page → Members section, list all members in the workspace along with their permission on roles.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15.Slide 13 Home Page on the Workspace page → Members section, count the total number of members in the selected workspace.</a:t>
            </a:r>
            <a:endParaRPr dirty="0"/>
          </a:p>
        </p:txBody>
      </p:sp>
      <p:sp>
        <p:nvSpPr>
          <p:cNvPr id="325" name="Google Shape;32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0f527ffbd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0f527ffbd_3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16.Slide 14 Board Page on the Share Board pop-up, list all members in the board along with their permission on roles.</a:t>
            </a:r>
            <a:endParaRPr dirty="0"/>
          </a:p>
        </p:txBody>
      </p:sp>
      <p:sp>
        <p:nvSpPr>
          <p:cNvPr id="360" name="Google Shape;360;g370f527ffbd_3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0f527ffb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0f527ffbd_3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17.Slide 15 Board Page on the Share Board pop-up, list all permission options can choose</a:t>
            </a:r>
            <a:endParaRPr dirty="0"/>
          </a:p>
        </p:txBody>
      </p:sp>
      <p:sp>
        <p:nvSpPr>
          <p:cNvPr id="377" name="Google Shape;377;g370f527ffbd_3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18.Slide 17 Home Page on the Workspace page → Settings section, list all workspace setting keys with the current user's selected values.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19.Slide 17 Home Page on the Workspace page → Settings section, list all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settingoption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of a specific workspace setting.</a:t>
            </a:r>
            <a:endParaRPr dirty="0"/>
          </a:p>
        </p:txBody>
      </p:sp>
      <p:sp>
        <p:nvSpPr>
          <p:cNvPr id="399" name="Google Shape;399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20.Slide 19 Board Page on the Setting pop-up, list all board's setting key and user's choice of a specific user</a:t>
            </a:r>
            <a:endParaRPr dirty="0"/>
          </a:p>
        </p:txBody>
      </p:sp>
      <p:sp>
        <p:nvSpPr>
          <p:cNvPr id="434" name="Google Shape;434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21.Slide 21 Home Page on the Workspace page → Power-Ups section, list on power-ups of a specific workspace are using</a:t>
            </a:r>
            <a:endParaRPr dirty="0"/>
          </a:p>
        </p:txBody>
      </p:sp>
      <p:sp>
        <p:nvSpPr>
          <p:cNvPr id="457" name="Google Shape;457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22.Slide 22 Home Page on the Workspace page → Power-Ups section → click a specific power-ups, show information of a specific power-up</a:t>
            </a:r>
            <a:endParaRPr dirty="0"/>
          </a:p>
        </p:txBody>
      </p:sp>
      <p:sp>
        <p:nvSpPr>
          <p:cNvPr id="468" name="Google Shape;468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23.Slide 24 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495" name="Google Shape;495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14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on the Workspace page → Upgrade section, list all available billing plans that the workspace can upgrade to.</a:t>
            </a:r>
            <a:endParaRPr dirty="0"/>
          </a:p>
        </p:txBody>
      </p:sp>
      <p:sp>
        <p:nvSpPr>
          <p:cNvPr id="506" name="Google Shape;506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24.Slide 26.Home Page on the Workspace page → Billing section, show information of payment and billing</a:t>
            </a:r>
            <a:endParaRPr lang="en-US"/>
          </a:p>
        </p:txBody>
      </p:sp>
      <p:sp>
        <p:nvSpPr>
          <p:cNvPr id="529" name="Google Shape;529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 30. Home Page on the Workspace page → Export section, list all history exports of a selected workspace</a:t>
            </a:r>
            <a:endParaRPr dirty="0"/>
          </a:p>
        </p:txBody>
      </p:sp>
      <p:sp>
        <p:nvSpPr>
          <p:cNvPr id="562" name="Google Shape;562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 33.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 a board → Board page, list all Stage in a selected board include Card</a:t>
            </a:r>
            <a:endParaRPr/>
          </a:p>
        </p:txBody>
      </p:sp>
      <p:sp>
        <p:nvSpPr>
          <p:cNvPr id="603" name="Google Shape;603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27. Slide 34. Select a board → Board page → in a stage, show information of a stage</a:t>
            </a:r>
            <a:endParaRPr dirty="0"/>
          </a:p>
        </p:txBody>
      </p:sp>
      <p:sp>
        <p:nvSpPr>
          <p:cNvPr id="614" name="Google Shape;614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29. Slide 35.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 a board → Board page → in a stage → select a card, show labels of a card</a:t>
            </a:r>
            <a:endParaRPr/>
          </a:p>
        </p:txBody>
      </p:sp>
      <p:sp>
        <p:nvSpPr>
          <p:cNvPr id="632" name="Google Shape;632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30. Slide 36. Select a board → Board page → in a stage → select a card, show activities in a specific card</a:t>
            </a:r>
            <a:endParaRPr dirty="0"/>
          </a:p>
        </p:txBody>
      </p:sp>
      <p:sp>
        <p:nvSpPr>
          <p:cNvPr id="655" name="Google Shape;655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31. Slide 37. Select a board → Board page → in a stage → select a card → click on cover, show list of colors with icon can selected</a:t>
            </a:r>
            <a:endParaRPr dirty="0"/>
          </a:p>
        </p:txBody>
      </p:sp>
      <p:sp>
        <p:nvSpPr>
          <p:cNvPr id="669" name="Google Shape;669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32. Slide 38. Select a board → Board page → in a stage → select a card, show list of labels with color that card selected</a:t>
            </a:r>
            <a:endParaRPr dirty="0"/>
          </a:p>
        </p:txBody>
      </p:sp>
      <p:sp>
        <p:nvSpPr>
          <p:cNvPr id="689" name="Google Shape;689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33. Slide 40. Select a board → Board page → in a stage → select a card → checklist section, checklist and its item in a specific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34. Slide 40.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 board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→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Board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→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 stage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→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card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→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checklist section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list members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card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board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this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card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workspace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contains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this board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assign </a:t>
            </a:r>
            <a:r>
              <a:rPr lang="en-US" sz="18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checklist</a:t>
            </a:r>
            <a:r>
              <a:rPr lang="en-US" sz="1800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 item</a:t>
            </a:r>
            <a:endParaRPr dirty="0"/>
          </a:p>
        </p:txBody>
      </p:sp>
      <p:sp>
        <p:nvSpPr>
          <p:cNvPr id="711" name="Google Shape;711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1.Slide 4 | Home Page on the Boards tab → Recently viewed section, list all boards that the user has accessed recently.</a:t>
            </a:r>
          </a:p>
          <a:p>
            <a:pPr marL="22860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2.Slide 4 | Home Page on the Boards tab → Your Workspaces section, list all workspaces that the current user is a member of.</a:t>
            </a:r>
          </a:p>
          <a:p>
            <a:pPr marL="22860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3.Slide 4 | Home Page on the Boards tab → Workspace item → Boards button, list all boards  that the current user is a member of belonging to a specific workspace.</a:t>
            </a:r>
          </a:p>
          <a:p>
            <a:pPr marL="22860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4.Slide 4 | Home Page on the Header (top right corner), query boards have name that contains the keyword 'ab’</a:t>
            </a:r>
          </a:p>
          <a:p>
            <a:pPr marL="228600" indent="0"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5.Slide 4 | Home Page on the Header (top right corner), show the total number of unread notifications of the user.</a:t>
            </a: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35. Slide 42. Select a board → Board page → in a stage → select a card → attachment section, show all attachment have LINK type in a specific card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36. Slide 42. Select a board → Board page → in a stage → select a card → attachment section, show all attachment have FILE type in a specific card 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8" name="Google Shape;738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37. Slide 43. Select a board → Board page → in a stage → select a card → comment section, show all comment in a specific card(123) 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38. Slide 43. Select a board → Board page → in a stage → select a card → comment section, show all reactions in a comment(104) of a specific card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39. Slide 43. Select a board → Board page → in a stage → select a card → comment section → show detail,  show all activities of a specific card.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751" name="Google Shape;751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40. Slide 45. Select a board → Board page → in a stage → select a card →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CustomField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section, show all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CustomField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and Selection of a specific card</a:t>
            </a:r>
          </a:p>
          <a:p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41. Slide 45. Select a board → Board page → in a stage → select a card →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CustomField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section, show all options of a custom field with DROPDOWN type with Id = 13</a:t>
            </a:r>
            <a:endParaRPr dirty="0"/>
          </a:p>
        </p:txBody>
      </p:sp>
      <p:sp>
        <p:nvSpPr>
          <p:cNvPr id="787" name="Google Shape;787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42. Slide 47. Select a board → Board page → Setting section → Click stickers, show list of sticker can 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43. Slide 47. Select a board → Board page → in a stage, show sticker in cover of a card</a:t>
            </a:r>
            <a:endParaRPr dirty="0"/>
          </a:p>
        </p:txBody>
      </p:sp>
      <p:sp>
        <p:nvSpPr>
          <p:cNvPr id="820" name="Google Shape;820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44. Slide 49. Click notification icon, show all notification are unread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45. Slide 49. Click notification icon, show all notification are read</a:t>
            </a:r>
            <a:endParaRPr dirty="0"/>
          </a:p>
        </p:txBody>
      </p:sp>
      <p:sp>
        <p:nvSpPr>
          <p:cNvPr id="860" name="Google Shape;860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6.Slide 5 | Home Page on the Templates tab → Main area, list all available public or user-created templates.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7.Slide 5 | Home Page on the Templates tab → Sidebar, list all template categories available for filtering.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8.Slide 5 | Home Page on the Templates tab, query templates have title that contains the keyword 'da' </a:t>
            </a:r>
            <a:endParaRPr dirty="0"/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46. 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 52. Click setting of a workspace → click board tab, show board and collection its belong with</a:t>
            </a:r>
            <a:endParaRPr dirty="0"/>
          </a:p>
        </p:txBody>
      </p:sp>
      <p:sp>
        <p:nvSpPr>
          <p:cNvPr id="880" name="Google Shape;880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10.Slide 7 | Home Page on the Home tab → Checklist section, list all checklist items assigned to the user with status set to false (incomplete).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11.Slide 7 Home Page on the Home tab → Assigned cards section, list all cards that are currently assigned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12.Slide 7 Home Page on the Home tab → Activity feed section, list all recent card's activities in the user's card.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3939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88435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5012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996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01053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9. Slide 6 | Home Page on the Templates tab → Main area → Select specific </a:t>
            </a:r>
            <a:r>
              <a:rPr lang="en-US" sz="18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tempalte</a:t>
            </a: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show information of a specific template.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6" name="Google Shape;11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13.Slide 9 Home Page on the Workspace page → Boards section, list all boards under the selected workspace.</a:t>
            </a:r>
            <a:endParaRPr dirty="0"/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11d298e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11d298ec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711d298ec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f876ad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f876ad1a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Home Page Home Page Home Page on the Boards tab → Recently viewed section, list all boards that the user has accessed recently.</a:t>
            </a:r>
            <a:endParaRPr dirty="0"/>
          </a:p>
        </p:txBody>
      </p:sp>
      <p:sp>
        <p:nvSpPr>
          <p:cNvPr id="307" name="Google Shape;307;g36f876ad1a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1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1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20" name="Google Shape;32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21" name="Google Shape;32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273625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29" name="Google Shape;329;g370f527ffbd_1_12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30" name="Google Shape;330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1" name="Google Shape;331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33" name="Google Shape;333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324" y="95132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35" name="Google Shape;335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6" name="Google Shape;336;g370f527ffbd_1_12"/>
          <p:cNvCxnSpPr>
            <a:endCxn id="334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40" name="Google Shape;340;g370f527ffbd_1_12"/>
          <p:cNvCxnSpPr>
            <a:endCxn id="339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0f527ffbd_3_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63" name="Google Shape;363;g370f527ffbd_3_3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3437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64" name="Google Shape;364;g370f527ffbd_3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5" y="1273635"/>
            <a:ext cx="1034354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70f527ffbd_3_36"/>
          <p:cNvSpPr txBox="1"/>
          <p:nvPr/>
        </p:nvSpPr>
        <p:spPr>
          <a:xfrm>
            <a:off x="4502900" y="1417300"/>
            <a:ext cx="467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Add member to board with permission 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6" name="Google Shape;366;g370f527ffbd_3_36"/>
          <p:cNvSpPr txBox="1"/>
          <p:nvPr/>
        </p:nvSpPr>
        <p:spPr>
          <a:xfrm>
            <a:off x="7729800" y="4480225"/>
            <a:ext cx="285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 link with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7" name="Google Shape;367;g370f527ffbd_3_36"/>
          <p:cNvSpPr txBox="1"/>
          <p:nvPr/>
        </p:nvSpPr>
        <p:spPr>
          <a:xfrm>
            <a:off x="3973250" y="4417550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 Permission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68" name="Google Shape;368;g370f527ffbd_3_36"/>
          <p:cNvSpPr/>
          <p:nvPr/>
        </p:nvSpPr>
        <p:spPr>
          <a:xfrm>
            <a:off x="894525" y="2423300"/>
            <a:ext cx="9479700" cy="838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69" name="Google Shape;369;g370f527ffbd_3_36"/>
          <p:cNvCxnSpPr/>
          <p:nvPr/>
        </p:nvCxnSpPr>
        <p:spPr>
          <a:xfrm flipH="1">
            <a:off x="2148675" y="1768475"/>
            <a:ext cx="4154100" cy="711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g370f527ffbd_3_36"/>
          <p:cNvSpPr/>
          <p:nvPr/>
        </p:nvSpPr>
        <p:spPr>
          <a:xfrm>
            <a:off x="894525" y="35113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1" name="Google Shape;371;g370f527ffbd_3_36"/>
          <p:cNvCxnSpPr>
            <a:stCxn id="366" idx="1"/>
          </p:cNvCxnSpPr>
          <p:nvPr/>
        </p:nvCxnSpPr>
        <p:spPr>
          <a:xfrm rot="10800000">
            <a:off x="6631800" y="4277275"/>
            <a:ext cx="1098000" cy="4338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g370f527ffbd_3_36"/>
          <p:cNvSpPr/>
          <p:nvPr/>
        </p:nvSpPr>
        <p:spPr>
          <a:xfrm>
            <a:off x="864000" y="5298550"/>
            <a:ext cx="9479700" cy="711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73" name="Google Shape;373;g370f527ffbd_3_36"/>
          <p:cNvCxnSpPr/>
          <p:nvPr/>
        </p:nvCxnSpPr>
        <p:spPr>
          <a:xfrm rot="10800000">
            <a:off x="5634425" y="4739775"/>
            <a:ext cx="298200" cy="5451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0f527ffbd_3_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SHARE IN TRELLO SYSTEM</a:t>
            </a:r>
            <a:endParaRPr/>
          </a:p>
        </p:txBody>
      </p:sp>
      <p:sp>
        <p:nvSpPr>
          <p:cNvPr id="380" name="Google Shape;380;g370f527ffbd_3_46"/>
          <p:cNvSpPr txBox="1">
            <a:spLocks noGrp="1"/>
          </p:cNvSpPr>
          <p:nvPr>
            <p:ph type="body" idx="1"/>
          </p:nvPr>
        </p:nvSpPr>
        <p:spPr>
          <a:xfrm>
            <a:off x="432000" y="1273625"/>
            <a:ext cx="105618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381" name="Google Shape;381;g370f527ffbd_3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10168347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70f527ffbd_3_46"/>
          <p:cNvSpPr txBox="1"/>
          <p:nvPr/>
        </p:nvSpPr>
        <p:spPr>
          <a:xfrm>
            <a:off x="5808025" y="1528775"/>
            <a:ext cx="32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 code with admin, member, observer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383" name="Google Shape;383;g370f527ffbd_3_46"/>
          <p:cNvSpPr/>
          <p:nvPr/>
        </p:nvSpPr>
        <p:spPr>
          <a:xfrm>
            <a:off x="4148775" y="3629375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4" name="Google Shape;384;g370f527ffbd_3_46"/>
          <p:cNvCxnSpPr/>
          <p:nvPr/>
        </p:nvCxnSpPr>
        <p:spPr>
          <a:xfrm rot="10800000" flipH="1">
            <a:off x="5017550" y="2117875"/>
            <a:ext cx="1563000" cy="15219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g370f527ffbd_3_46"/>
          <p:cNvSpPr/>
          <p:nvPr/>
        </p:nvSpPr>
        <p:spPr>
          <a:xfrm>
            <a:off x="4148775" y="43061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6" name="Google Shape;386;g370f527ffbd_3_46"/>
          <p:cNvCxnSpPr>
            <a:stCxn id="385" idx="3"/>
          </p:cNvCxnSpPr>
          <p:nvPr/>
        </p:nvCxnSpPr>
        <p:spPr>
          <a:xfrm rot="10800000" flipH="1">
            <a:off x="5336175" y="2159200"/>
            <a:ext cx="1840500" cy="24195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g370f527ffbd_3_46"/>
          <p:cNvSpPr/>
          <p:nvPr/>
        </p:nvSpPr>
        <p:spPr>
          <a:xfrm>
            <a:off x="8496175" y="5476450"/>
            <a:ext cx="1187400" cy="545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88" name="Google Shape;388;g370f527ffbd_3_46"/>
          <p:cNvCxnSpPr>
            <a:stCxn id="387" idx="0"/>
          </p:cNvCxnSpPr>
          <p:nvPr/>
        </p:nvCxnSpPr>
        <p:spPr>
          <a:xfrm rot="10800000">
            <a:off x="8513575" y="1860850"/>
            <a:ext cx="576300" cy="3615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95" name="Google Shape;395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403" name="Google Shape;403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04" name="Google Shape;404;g370f527ffbd_1_42"/>
          <p:cNvCxnSpPr>
            <a:endCxn id="403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Google Shape;405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6" name="Google Shape;406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7" name="Google Shape;407;g370f527ffbd_1_42"/>
          <p:cNvCxnSpPr>
            <a:stCxn id="406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409" name="Google Shape;409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1" name="Google Shape;411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2" name="Google Shape;412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3" name="Google Shape;413;g370f527ffbd_1_42"/>
          <p:cNvCxnSpPr>
            <a:endCxn id="411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g370f527ffbd_1_42"/>
          <p:cNvCxnSpPr>
            <a:endCxn id="412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22" name="Google Shape;422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3" name="Google Shape;423;g3711d298ec9_0_143"/>
          <p:cNvCxnSpPr>
            <a:stCxn id="424" idx="3"/>
            <a:endCxn id="422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6" name="Google Shape;426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7" name="Google Shape;427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28" name="Google Shape;428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4" name="Google Shape;424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29" name="Google Shape;429;g3711d298ec9_0_143"/>
          <p:cNvCxnSpPr>
            <a:stCxn id="427" idx="1"/>
            <a:endCxn id="428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g3711d298ec9_0_143"/>
          <p:cNvCxnSpPr>
            <a:stCxn id="426" idx="1"/>
            <a:endCxn id="425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38" name="Google Shape;438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39" name="Google Shape;439;g3711d298ec9_1_52"/>
          <p:cNvCxnSpPr>
            <a:stCxn id="440" idx="1"/>
            <a:endCxn id="438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2" name="Google Shape;442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3" name="Google Shape;443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44" name="Google Shape;444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40" name="Google Shape;440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45" name="Google Shape;445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g3711d298ec9_1_52"/>
          <p:cNvCxnSpPr>
            <a:endCxn id="441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8" y="1710750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0" name="Google Shape;460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61" name="Google Shape;461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098550"/>
            <a:ext cx="11333163" cy="532923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3" name="Google Shape;463;g3711d298ec9_1_0"/>
          <p:cNvCxnSpPr>
            <a:stCxn id="464" idx="3"/>
            <a:endCxn id="462" idx="1"/>
          </p:cNvCxnSpPr>
          <p:nvPr/>
        </p:nvCxnSpPr>
        <p:spPr>
          <a:xfrm flipV="1">
            <a:off x="3822709" y="1997463"/>
            <a:ext cx="648791" cy="308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1_0"/>
          <p:cNvSpPr/>
          <p:nvPr/>
        </p:nvSpPr>
        <p:spPr>
          <a:xfrm>
            <a:off x="2976409" y="18991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FUNCTIONALITY </a:t>
            </a:r>
            <a:r>
              <a:rPr lang="en-GB" dirty="0"/>
              <a:t>IN THE TRELLO SYSTEM</a:t>
            </a:r>
            <a:endParaRPr dirty="0"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72" name="Google Shape;472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3" name="Google Shape;473;g3711d298ec9_0_60"/>
          <p:cNvCxnSpPr>
            <a:stCxn id="474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76" name="Google Shape;476;g3711d298ec9_0_60"/>
          <p:cNvCxnSpPr>
            <a:stCxn id="475" idx="3"/>
            <a:endCxn id="472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9" name="Google Shape;479;g3711d298ec9_0_60"/>
          <p:cNvCxnSpPr>
            <a:endCxn id="477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81" name="Google Shape;481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g3711d298ec9_0_60"/>
          <p:cNvCxnSpPr>
            <a:stCxn id="480" idx="0"/>
            <a:endCxn id="481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" name="Google Shape;483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90" name="Google Shape;490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91" name="Google Shape;491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0" name="Google Shape;500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1" name="Google Shape;501;g370f527ffbd_1_54"/>
          <p:cNvCxnSpPr>
            <a:endCxn id="500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10" name="Google Shape;510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1" name="Google Shape;511;g3711d298ec9_0_43"/>
          <p:cNvCxnSpPr>
            <a:endCxn id="510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3" name="Google Shape;513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14" name="Google Shape;514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15" name="Google Shape;515;g3711d298ec9_0_43"/>
          <p:cNvCxnSpPr>
            <a:stCxn id="514" idx="3"/>
            <a:endCxn id="513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2" name="Google Shape;532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4" name="Google Shape;534;g37121c272f6_0_0"/>
          <p:cNvCxnSpPr>
            <a:endCxn id="533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36" name="Google Shape;536;g37121c272f6_0_0"/>
          <p:cNvCxnSpPr>
            <a:endCxn id="537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8" name="Google Shape;538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40" name="Google Shape;540;g37121c272f6_0_0"/>
          <p:cNvCxnSpPr>
            <a:stCxn id="539" idx="3"/>
            <a:endCxn id="538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2" name="Google Shape;522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7200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37121c272f6_0_29"/>
          <p:cNvSpPr txBox="1"/>
          <p:nvPr/>
        </p:nvSpPr>
        <p:spPr>
          <a:xfrm>
            <a:off x="4574812" y="431880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Billing.AdditionalInvoiceDetail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524" name="Google Shape;524;g37121c272f6_0_29"/>
          <p:cNvCxnSpPr>
            <a:cxnSpLocks/>
            <a:stCxn id="523" idx="2"/>
            <a:endCxn id="525" idx="1"/>
          </p:cNvCxnSpPr>
          <p:nvPr/>
        </p:nvCxnSpPr>
        <p:spPr>
          <a:xfrm>
            <a:off x="6433312" y="4780500"/>
            <a:ext cx="1165412" cy="9243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g37121c272f6_0_29"/>
          <p:cNvSpPr/>
          <p:nvPr/>
        </p:nvSpPr>
        <p:spPr>
          <a:xfrm>
            <a:off x="7598724" y="4894500"/>
            <a:ext cx="1869125" cy="16206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48" name="Google Shape;548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BillingContact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550" name="Google Shape;550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51" name="Google Shape;551;g37121c272f6_0_18"/>
          <p:cNvCxnSpPr>
            <a:cxnSpLocks/>
            <a:stCxn id="549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58" name="Google Shape;558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65" name="Google Shape;565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66" name="Google Shape;566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68" name="Google Shape;568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77" name="Google Shape;577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8" name="Google Shape;578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9" name="Google Shape;579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0" name="Google Shape;580;g3711d298ec9_0_0"/>
          <p:cNvCxnSpPr>
            <a:stCxn id="577" idx="1"/>
            <a:endCxn id="579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82" name="Google Shape;582;g3711d298ec9_0_0"/>
          <p:cNvCxnSpPr>
            <a:stCxn id="578" idx="0"/>
            <a:endCxn id="581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89" name="Google Shape;589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590" name="Google Shape;590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36f5cd5a2ba_0_30"/>
          <p:cNvSpPr txBox="1"/>
          <p:nvPr/>
        </p:nvSpPr>
        <p:spPr>
          <a:xfrm>
            <a:off x="3563420" y="5566463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3" name="Google Shape;593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4" name="Google Shape;594;g36f5cd5a2ba_0_30"/>
          <p:cNvCxnSpPr>
            <a:endCxn id="592" idx="1"/>
          </p:cNvCxnSpPr>
          <p:nvPr/>
        </p:nvCxnSpPr>
        <p:spPr>
          <a:xfrm>
            <a:off x="3253520" y="5583713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6" name="Google Shape;596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6f5cd5a2ba_0_30"/>
          <p:cNvCxnSpPr>
            <a:endCxn id="597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0" name="Google Shape;610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17" name="Google Shape;617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618" name="Google Shape;618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1" name="Google Shape;621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2" name="Google Shape;622;g36f5cd5a2ba_2_13"/>
          <p:cNvCxnSpPr>
            <a:cxnSpLocks/>
            <a:stCxn id="620" idx="0"/>
            <a:endCxn id="621" idx="3"/>
          </p:cNvCxnSpPr>
          <p:nvPr/>
        </p:nvCxnSpPr>
        <p:spPr>
          <a:xfrm flipH="1" flipV="1">
            <a:off x="2683700" y="2289125"/>
            <a:ext cx="1258550" cy="147545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24" name="Google Shape;624;g36f5cd5a2ba_2_13"/>
          <p:cNvCxnSpPr>
            <a:cxnSpLocks/>
            <a:endCxn id="623" idx="3"/>
          </p:cNvCxnSpPr>
          <p:nvPr/>
        </p:nvCxnSpPr>
        <p:spPr>
          <a:xfrm flipH="1" flipV="1">
            <a:off x="2676150" y="3053700"/>
            <a:ext cx="1076550" cy="823398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g36f5cd5a2ba_2_13"/>
          <p:cNvCxnSpPr>
            <a:cxnSpLocks/>
          </p:cNvCxnSpPr>
          <p:nvPr/>
        </p:nvCxnSpPr>
        <p:spPr>
          <a:xfrm flipH="1" flipV="1">
            <a:off x="2755450" y="3526825"/>
            <a:ext cx="786725" cy="34745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" name="Google Shape;618;g36f5cd5a2ba_2_13">
            <a:extLst>
              <a:ext uri="{FF2B5EF4-FFF2-40B4-BE49-F238E27FC236}">
                <a16:creationId xmlns:a16="http://schemas.microsoft.com/office/drawing/2014/main" id="{A3B97356-FCA7-243D-C6A9-02A1F73C89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550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19;g36f5cd5a2ba_2_13">
            <a:extLst>
              <a:ext uri="{FF2B5EF4-FFF2-40B4-BE49-F238E27FC236}">
                <a16:creationId xmlns:a16="http://schemas.microsoft.com/office/drawing/2014/main" id="{7312FC1B-8565-0D37-56D4-1B534D273BF2}"/>
              </a:ext>
            </a:extLst>
          </p:cNvPr>
          <p:cNvSpPr txBox="1"/>
          <p:nvPr/>
        </p:nvSpPr>
        <p:spPr>
          <a:xfrm>
            <a:off x="5104175" y="1584550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Stage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" name="Google Shape;621;g36f5cd5a2ba_2_13">
            <a:extLst>
              <a:ext uri="{FF2B5EF4-FFF2-40B4-BE49-F238E27FC236}">
                <a16:creationId xmlns:a16="http://schemas.microsoft.com/office/drawing/2014/main" id="{21526ACD-A3C3-7693-0E16-2A6611D38D76}"/>
              </a:ext>
            </a:extLst>
          </p:cNvPr>
          <p:cNvSpPr/>
          <p:nvPr/>
        </p:nvSpPr>
        <p:spPr>
          <a:xfrm>
            <a:off x="514100" y="1584550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7" name="Google Shape;623;g36f5cd5a2ba_2_13">
            <a:extLst>
              <a:ext uri="{FF2B5EF4-FFF2-40B4-BE49-F238E27FC236}">
                <a16:creationId xmlns:a16="http://schemas.microsoft.com/office/drawing/2014/main" id="{912E978B-3D93-0077-2B52-EC4570F2967A}"/>
              </a:ext>
            </a:extLst>
          </p:cNvPr>
          <p:cNvSpPr/>
          <p:nvPr/>
        </p:nvSpPr>
        <p:spPr>
          <a:xfrm>
            <a:off x="506550" y="2724425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" name="Google Shape;624;g36f5cd5a2ba_2_13">
            <a:extLst>
              <a:ext uri="{FF2B5EF4-FFF2-40B4-BE49-F238E27FC236}">
                <a16:creationId xmlns:a16="http://schemas.microsoft.com/office/drawing/2014/main" id="{D23F6B6E-015B-518B-598D-92708F46BF3A}"/>
              </a:ext>
            </a:extLst>
          </p:cNvPr>
          <p:cNvCxnSpPr>
            <a:cxnSpLocks/>
            <a:stCxn id="620" idx="0"/>
            <a:endCxn id="7" idx="3"/>
          </p:cNvCxnSpPr>
          <p:nvPr/>
        </p:nvCxnSpPr>
        <p:spPr>
          <a:xfrm flipH="1" flipV="1">
            <a:off x="2676150" y="2878625"/>
            <a:ext cx="1266100" cy="88595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625;g36f5cd5a2ba_2_13">
            <a:extLst>
              <a:ext uri="{FF2B5EF4-FFF2-40B4-BE49-F238E27FC236}">
                <a16:creationId xmlns:a16="http://schemas.microsoft.com/office/drawing/2014/main" id="{D8C0E4C1-9360-4BA2-4254-F0420B28A084}"/>
              </a:ext>
            </a:extLst>
          </p:cNvPr>
          <p:cNvCxnSpPr>
            <a:cxnSpLocks/>
          </p:cNvCxnSpPr>
          <p:nvPr/>
        </p:nvCxnSpPr>
        <p:spPr>
          <a:xfrm flipH="1" flipV="1">
            <a:off x="2755450" y="3351750"/>
            <a:ext cx="837300" cy="522525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626;g36f5cd5a2ba_2_13">
            <a:extLst>
              <a:ext uri="{FF2B5EF4-FFF2-40B4-BE49-F238E27FC236}">
                <a16:creationId xmlns:a16="http://schemas.microsoft.com/office/drawing/2014/main" id="{00FFCDBA-46BB-F0AA-5473-CD27B21C78AB}"/>
              </a:ext>
            </a:extLst>
          </p:cNvPr>
          <p:cNvSpPr/>
          <p:nvPr/>
        </p:nvSpPr>
        <p:spPr>
          <a:xfrm>
            <a:off x="514100" y="3113700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11" name="Google Shape;627;g36f5cd5a2ba_2_13">
            <a:extLst>
              <a:ext uri="{FF2B5EF4-FFF2-40B4-BE49-F238E27FC236}">
                <a16:creationId xmlns:a16="http://schemas.microsoft.com/office/drawing/2014/main" id="{560178FF-7C3E-B834-E2ED-F750B53872F4}"/>
              </a:ext>
            </a:extLst>
          </p:cNvPr>
          <p:cNvCxnSpPr>
            <a:stCxn id="4" idx="1"/>
          </p:cNvCxnSpPr>
          <p:nvPr/>
        </p:nvCxnSpPr>
        <p:spPr>
          <a:xfrm rot="10800000">
            <a:off x="2827475" y="1377400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g36f5cd5a2ba_2_13"/>
          <p:cNvSpPr/>
          <p:nvPr/>
        </p:nvSpPr>
        <p:spPr>
          <a:xfrm>
            <a:off x="348998" y="10281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35" name="Google Shape;635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36" name="Google Shape;636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6f5cd5a2ba_2_21"/>
          <p:cNvSpPr txBox="1"/>
          <p:nvPr/>
        </p:nvSpPr>
        <p:spPr>
          <a:xfrm>
            <a:off x="2624425" y="1297925"/>
            <a:ext cx="1134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Member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38" name="Google Shape;638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9" name="Google Shape;639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g36f5cd5a2ba_2_21"/>
          <p:cNvCxnSpPr>
            <a:endCxn id="642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2" name="Google Shape;642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3" name="Google Shape;643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4" name="Google Shape;644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45" name="Google Shape;645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6" name="Google Shape;646;g36f5cd5a2ba_2_21"/>
          <p:cNvCxnSpPr>
            <a:endCxn id="643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g36f5cd5a2ba_2_21"/>
          <p:cNvCxnSpPr>
            <a:endCxn id="644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1" name="Google Shape;651;g36f5cd5a2ba_2_21"/>
          <p:cNvCxnSpPr>
            <a:stCxn id="650" idx="3"/>
            <a:endCxn id="649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58" name="Google Shape;658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59" name="Google Shape;659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1" name="Google Shape;661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Card Activity</a:t>
            </a:r>
            <a:endParaRPr sz="1800" dirty="0">
              <a:solidFill>
                <a:srgbClr val="F5AD33"/>
              </a:solidFill>
            </a:endParaRPr>
          </a:p>
        </p:txBody>
      </p:sp>
      <p:sp>
        <p:nvSpPr>
          <p:cNvPr id="662" name="Google Shape;662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3" name="Google Shape;663;g370f527ffbd_3_63"/>
          <p:cNvCxnSpPr>
            <a:endCxn id="662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4" name="Google Shape;664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63"/>
          <p:cNvCxnSpPr>
            <a:stCxn id="664" idx="3"/>
            <a:endCxn id="660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72" name="Google Shape;672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73" name="Google Shape;673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75" name="Google Shape;675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76" name="Google Shape;676;g370f527ffbd_3_77"/>
          <p:cNvCxnSpPr>
            <a:stCxn id="674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9" name="Google Shape;679;g370f527ffbd_3_77"/>
          <p:cNvCxnSpPr>
            <a:endCxn id="677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2" name="Google Shape;682;g370f527ffbd_3_77"/>
          <p:cNvCxnSpPr>
            <a:stCxn id="681" idx="3"/>
            <a:endCxn id="680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Google Shape;683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84" name="Google Shape;684;g370f527ffbd_3_77"/>
          <p:cNvCxnSpPr>
            <a:stCxn id="683" idx="3"/>
            <a:endCxn id="685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92" name="Google Shape;692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93" name="Google Shape;693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" name="Google Shape;695;g36f5cd5a2ba_2_68"/>
          <p:cNvCxnSpPr>
            <a:endCxn id="696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97" name="Google Shape;697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98" name="Google Shape;698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99" name="Google Shape;699;g36f5cd5a2ba_2_68"/>
          <p:cNvCxnSpPr>
            <a:stCxn id="700" idx="1"/>
            <a:endCxn id="698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707" name="Google Shape;707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15" name="Google Shape;715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6" name="Google Shape;716;g36f5cd5a2ba_2_78"/>
          <p:cNvCxnSpPr>
            <a:stCxn id="717" idx="1"/>
            <a:endCxn id="718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7" name="Google Shape;717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18" name="Google Shape;718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0" name="Google Shape;720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21" name="Google Shape;721;g36f5cd5a2ba_2_78"/>
          <p:cNvCxnSpPr>
            <a:stCxn id="717" idx="1"/>
            <a:endCxn id="720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36f5cd5a2ba_2_78"/>
          <p:cNvCxnSpPr>
            <a:stCxn id="719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25" name="Google Shape;725;g36f5cd5a2ba_2_78"/>
          <p:cNvCxnSpPr>
            <a:stCxn id="724" idx="1"/>
            <a:endCxn id="723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33" name="Google Shape;733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34" name="Google Shape;734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8DF667-4DC1-4B69-B7F0-17508A5E7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8" y="1098000"/>
            <a:ext cx="11329789" cy="5369976"/>
          </a:xfrm>
          <a:prstGeom prst="rect">
            <a:avLst/>
          </a:prstGeom>
        </p:spPr>
      </p:pic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5" name="Google Shape;225;g370fc456c4b_0_4"/>
          <p:cNvSpPr txBox="1"/>
          <p:nvPr/>
        </p:nvSpPr>
        <p:spPr>
          <a:xfrm>
            <a:off x="5423625" y="1098550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Board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1843504" y="5484970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Workspace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3944560" y="2707485"/>
            <a:ext cx="1857724" cy="1258252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cxnSpLocks/>
            <a:stCxn id="225" idx="1"/>
          </p:cNvCxnSpPr>
          <p:nvPr/>
        </p:nvCxnSpPr>
        <p:spPr>
          <a:xfrm flipH="1">
            <a:off x="4838007" y="1317700"/>
            <a:ext cx="585618" cy="1389785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cxnSpLocks/>
            <a:stCxn id="232" idx="1"/>
            <a:endCxn id="226" idx="3"/>
          </p:cNvCxnSpPr>
          <p:nvPr/>
        </p:nvCxnSpPr>
        <p:spPr>
          <a:xfrm flipH="1">
            <a:off x="3171304" y="5419122"/>
            <a:ext cx="694506" cy="284998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3865810" y="5136372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509544" y="4226495"/>
            <a:ext cx="2359161" cy="379625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cxnSpLocks/>
            <a:stCxn id="226" idx="0"/>
            <a:endCxn id="233" idx="2"/>
          </p:cNvCxnSpPr>
          <p:nvPr/>
        </p:nvCxnSpPr>
        <p:spPr>
          <a:xfrm flipH="1" flipV="1">
            <a:off x="1689125" y="4606120"/>
            <a:ext cx="818279" cy="87885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41" name="Google Shape;741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2" name="Google Shape;742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4" name="Google Shape;744;g36f5cd5a2ba_2_51"/>
          <p:cNvCxnSpPr>
            <a:endCxn id="745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5" name="Google Shape;745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47" name="Google Shape;747;g36f5cd5a2ba_2_51"/>
          <p:cNvCxnSpPr>
            <a:stCxn id="743" idx="1"/>
            <a:endCxn id="746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7FE2C-9C7D-D677-EFEA-52B78302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38" y="1083374"/>
            <a:ext cx="4115374" cy="5534797"/>
          </a:xfrm>
          <a:prstGeom prst="rect">
            <a:avLst/>
          </a:prstGeom>
        </p:spPr>
      </p:pic>
      <p:sp>
        <p:nvSpPr>
          <p:cNvPr id="753" name="Google Shape;753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54" name="Google Shape;754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756" name="Google Shape;756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100" y="1097999"/>
            <a:ext cx="4054899" cy="5809147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6f5cd5a2ba_2_59"/>
          <p:cNvSpPr txBox="1"/>
          <p:nvPr/>
        </p:nvSpPr>
        <p:spPr>
          <a:xfrm>
            <a:off x="4733362" y="1602413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Activity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58" name="Google Shape;758;g36f5cd5a2ba_2_59"/>
          <p:cNvCxnSpPr>
            <a:endCxn id="759" idx="3"/>
          </p:cNvCxnSpPr>
          <p:nvPr/>
        </p:nvCxnSpPr>
        <p:spPr>
          <a:xfrm rot="10800000">
            <a:off x="3258818" y="2460775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9" name="Google Shape;759;g36f5cd5a2ba_2_59"/>
          <p:cNvSpPr/>
          <p:nvPr/>
        </p:nvSpPr>
        <p:spPr>
          <a:xfrm>
            <a:off x="404918" y="2151925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g36f5cd5a2ba_2_59"/>
          <p:cNvSpPr/>
          <p:nvPr/>
        </p:nvSpPr>
        <p:spPr>
          <a:xfrm>
            <a:off x="6204655" y="2151925"/>
            <a:ext cx="340607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1" name="Google Shape;761;g36f5cd5a2ba_2_59"/>
          <p:cNvSpPr txBox="1"/>
          <p:nvPr/>
        </p:nvSpPr>
        <p:spPr>
          <a:xfrm>
            <a:off x="3662300" y="3185976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Comment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62" name="Google Shape;762;g36f5cd5a2ba_2_59"/>
          <p:cNvCxnSpPr>
            <a:cxnSpLocks/>
            <a:stCxn id="760" idx="1"/>
          </p:cNvCxnSpPr>
          <p:nvPr/>
        </p:nvCxnSpPr>
        <p:spPr>
          <a:xfrm flipH="1" flipV="1">
            <a:off x="5301055" y="19098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83" name="Google Shape;783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90" name="Google Shape;790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91" name="Google Shape;791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93" name="Google Shape;793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95" name="Google Shape;795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96" name="Google Shape;796;g36f5cd5a2ba_2_43"/>
          <p:cNvCxnSpPr>
            <a:endCxn id="797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g36f5cd5a2ba_2_43"/>
          <p:cNvCxnSpPr>
            <a:endCxn id="799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1" name="Google Shape;801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9" name="Google Shape;799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2" name="Google Shape;802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04" name="Google Shape;804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5" name="Google Shape;805;g36f5cd5a2ba_2_43"/>
          <p:cNvCxnSpPr>
            <a:endCxn id="804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07" name="Google Shape;807;g36f5cd5a2ba_2_43"/>
          <p:cNvCxnSpPr>
            <a:endCxn id="806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14" name="Google Shape;814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16" name="Google Shape;816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23" name="Google Shape;823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26" name="Google Shape;826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7" name="Google Shape;827;g3711d298ec9_0_170"/>
          <p:cNvCxnSpPr>
            <a:endCxn id="825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g3711d298ec9_0_170"/>
          <p:cNvCxnSpPr>
            <a:endCxn id="825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29" name="Google Shape;829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31" name="Google Shape;831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32" name="Google Shape;832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33" name="Google Shape;833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34" name="Google Shape;834;g3711d298ec9_0_170"/>
          <p:cNvCxnSpPr>
            <a:stCxn id="830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41" name="Google Shape;841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63" name="Google Shape;863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64" name="Google Shape;864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67" name="Google Shape;867;g36f5cd5a2ba_2_87"/>
          <p:cNvCxnSpPr>
            <a:stCxn id="866" idx="1"/>
            <a:endCxn id="865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48" name="Google Shape;848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49" name="Google Shape;849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51" name="Google Shape;851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53" name="Google Shape;853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4" name="Google Shape;854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56" name="Google Shape;856;g370f527ffbd_3_7"/>
          <p:cNvCxnSpPr>
            <a:endCxn id="852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4" name="Google Shape;874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76" name="Google Shape;876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28625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TEMPLATE TAB IN TRELLO SYSTEM</a:t>
            </a:r>
            <a:endParaRPr dirty="0"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74" y="1107976"/>
            <a:ext cx="11295414" cy="5750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635970" y="1093887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TemplateCategory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408247" y="1973328"/>
            <a:ext cx="1032470" cy="1226125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1663400" y="1532187"/>
            <a:ext cx="1032470" cy="502050"/>
          </a:xfrm>
          <a:prstGeom prst="straightConnector1">
            <a:avLst/>
          </a:prstGeom>
          <a:noFill/>
          <a:ln w="31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08247" y="3976656"/>
            <a:ext cx="2604379" cy="2616918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>
            <a:cxnSpLocks/>
          </p:cNvCxnSpPr>
          <p:nvPr/>
        </p:nvCxnSpPr>
        <p:spPr>
          <a:xfrm>
            <a:off x="6950525" y="3557525"/>
            <a:ext cx="447802" cy="386781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6179374" y="3976656"/>
            <a:ext cx="2548989" cy="284899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903500" y="2034237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cxnSpLocks/>
            <a:endCxn id="245" idx="0"/>
          </p:cNvCxnSpPr>
          <p:nvPr/>
        </p:nvCxnSpPr>
        <p:spPr>
          <a:xfrm>
            <a:off x="3173718" y="1539941"/>
            <a:ext cx="750764" cy="433387"/>
          </a:xfrm>
          <a:prstGeom prst="straightConnector1">
            <a:avLst/>
          </a:prstGeom>
          <a:noFill/>
          <a:ln w="31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83" name="Google Shape;883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5" name="Google Shape;885;g36f5cd5a2ba_2_115"/>
          <p:cNvCxnSpPr>
            <a:endCxn id="886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Google Shape;886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7" name="Google Shape;887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8" name="Google Shape;888;g36f5cd5a2ba_2_115"/>
          <p:cNvCxnSpPr>
            <a:endCxn id="887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0" name="Google Shape;890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2" name="Google Shape;892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93" name="Google Shape;893;g36f5cd5a2ba_2_115"/>
          <p:cNvCxnSpPr>
            <a:stCxn id="892" idx="1"/>
            <a:endCxn id="891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Google Shape;894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95" name="Google Shape;895;g36f5cd5a2ba_2_115"/>
          <p:cNvCxnSpPr>
            <a:stCxn id="892" idx="1"/>
            <a:endCxn id="894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902" name="Google Shape;902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904" name="Google Shape;904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HOME TAB IN TRELLO SYSTEM</a:t>
            </a:r>
            <a:endParaRPr dirty="0"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FA598-5A7A-327B-CB0A-A2E1406FB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" y="1098549"/>
            <a:ext cx="10126175" cy="10126175"/>
          </a:xfrm>
          <a:prstGeom prst="rect">
            <a:avLst/>
          </a:prstGeom>
        </p:spPr>
      </p:pic>
      <p:sp>
        <p:nvSpPr>
          <p:cNvPr id="6" name="Google Shape;264;g36f5cd5a2ba_0_22">
            <a:extLst>
              <a:ext uri="{FF2B5EF4-FFF2-40B4-BE49-F238E27FC236}">
                <a16:creationId xmlns:a16="http://schemas.microsoft.com/office/drawing/2014/main" id="{9AB64742-8E94-E916-E8A5-E44EBF851883}"/>
              </a:ext>
            </a:extLst>
          </p:cNvPr>
          <p:cNvSpPr txBox="1"/>
          <p:nvPr/>
        </p:nvSpPr>
        <p:spPr>
          <a:xfrm>
            <a:off x="1855746" y="2521119"/>
            <a:ext cx="1748437" cy="30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CheckListItem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7" name="Google Shape;265;g36f5cd5a2ba_0_22">
            <a:extLst>
              <a:ext uri="{FF2B5EF4-FFF2-40B4-BE49-F238E27FC236}">
                <a16:creationId xmlns:a16="http://schemas.microsoft.com/office/drawing/2014/main" id="{EB67FFC9-A4EB-BA3A-C853-2BDFD465E36F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3604183" y="2157413"/>
            <a:ext cx="728743" cy="51833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66;g36f5cd5a2ba_0_22">
            <a:extLst>
              <a:ext uri="{FF2B5EF4-FFF2-40B4-BE49-F238E27FC236}">
                <a16:creationId xmlns:a16="http://schemas.microsoft.com/office/drawing/2014/main" id="{EA552069-B3B4-A5F7-30AE-3C6A7DA658D8}"/>
              </a:ext>
            </a:extLst>
          </p:cNvPr>
          <p:cNvSpPr/>
          <p:nvPr/>
        </p:nvSpPr>
        <p:spPr>
          <a:xfrm>
            <a:off x="4332926" y="1554912"/>
            <a:ext cx="5522273" cy="602501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13" name="Google Shape;266;g36f5cd5a2ba_0_22">
            <a:extLst>
              <a:ext uri="{FF2B5EF4-FFF2-40B4-BE49-F238E27FC236}">
                <a16:creationId xmlns:a16="http://schemas.microsoft.com/office/drawing/2014/main" id="{72321330-07E9-E97A-4FD3-3E492674F18E}"/>
              </a:ext>
            </a:extLst>
          </p:cNvPr>
          <p:cNvSpPr/>
          <p:nvPr/>
        </p:nvSpPr>
        <p:spPr>
          <a:xfrm>
            <a:off x="4363039" y="3591549"/>
            <a:ext cx="5376048" cy="3189039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15" name="Google Shape;265;g36f5cd5a2ba_0_22">
            <a:extLst>
              <a:ext uri="{FF2B5EF4-FFF2-40B4-BE49-F238E27FC236}">
                <a16:creationId xmlns:a16="http://schemas.microsoft.com/office/drawing/2014/main" id="{A61B18BC-8291-A5DF-2D5B-09294B2F786D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091542" y="5435468"/>
            <a:ext cx="1271496" cy="72134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64;g36f5cd5a2ba_0_22">
            <a:extLst>
              <a:ext uri="{FF2B5EF4-FFF2-40B4-BE49-F238E27FC236}">
                <a16:creationId xmlns:a16="http://schemas.microsoft.com/office/drawing/2014/main" id="{8E3F3F0B-CDDC-9D0E-1B6F-AC5E735BE4B1}"/>
              </a:ext>
            </a:extLst>
          </p:cNvPr>
          <p:cNvSpPr txBox="1"/>
          <p:nvPr/>
        </p:nvSpPr>
        <p:spPr>
          <a:xfrm>
            <a:off x="2086955" y="5291879"/>
            <a:ext cx="1004587" cy="43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5AD33"/>
                </a:solidFill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43882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1399F-75D0-046F-FC18-68679320B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98550"/>
            <a:ext cx="11417144" cy="5759450"/>
          </a:xfrm>
          <a:prstGeom prst="rect">
            <a:avLst/>
          </a:prstGeom>
        </p:spPr>
      </p:pic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9800"/>
                </a:solidFill>
              </a:rPr>
              <a:t>Comment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3640424" y="2442749"/>
            <a:ext cx="4310395" cy="3279725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flipV="1">
            <a:off x="5280525" y="1759593"/>
            <a:ext cx="2014800" cy="426932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12" name="Google Shape;912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13" name="Google Shape;913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14" name="Google Shape;914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E70A6-F0C7-069E-F34C-C0356973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98550"/>
            <a:ext cx="11333163" cy="5404129"/>
          </a:xfrm>
          <a:prstGeom prst="rect">
            <a:avLst/>
          </a:prstGeom>
        </p:spPr>
      </p:pic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5" name="Google Shape;275;g36f5cd5a2ba_1_0"/>
          <p:cNvSpPr txBox="1"/>
          <p:nvPr/>
        </p:nvSpPr>
        <p:spPr>
          <a:xfrm>
            <a:off x="7390575" y="3639113"/>
            <a:ext cx="1461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9800"/>
                </a:solidFill>
              </a:rPr>
              <a:t>Card.URL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3762375" y="4762500"/>
            <a:ext cx="3038475" cy="426932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cxnSpLocks/>
            <a:endCxn id="275" idx="1"/>
          </p:cNvCxnSpPr>
          <p:nvPr/>
        </p:nvCxnSpPr>
        <p:spPr>
          <a:xfrm flipV="1">
            <a:off x="6800850" y="3869931"/>
            <a:ext cx="589725" cy="892569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065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E70A6-F0C7-069E-F34C-C0356973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098550"/>
            <a:ext cx="11333163" cy="5404129"/>
          </a:xfrm>
          <a:prstGeom prst="rect">
            <a:avLst/>
          </a:prstGeom>
        </p:spPr>
      </p:pic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5" name="Google Shape;275;g36f5cd5a2ba_1_0"/>
          <p:cNvSpPr txBox="1"/>
          <p:nvPr/>
        </p:nvSpPr>
        <p:spPr>
          <a:xfrm>
            <a:off x="7390575" y="3639113"/>
            <a:ext cx="1461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9800"/>
                </a:solidFill>
              </a:rPr>
              <a:t>Card.URL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3762375" y="4762500"/>
            <a:ext cx="3038475" cy="426932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cxnSpLocks/>
            <a:endCxn id="275" idx="1"/>
          </p:cNvCxnSpPr>
          <p:nvPr/>
        </p:nvCxnSpPr>
        <p:spPr>
          <a:xfrm flipV="1">
            <a:off x="6800850" y="3869931"/>
            <a:ext cx="589725" cy="892569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0870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B7279-800A-8248-696A-4095EE8E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921134"/>
            <a:ext cx="2645827" cy="5909499"/>
          </a:xfrm>
          <a:prstGeom prst="rect">
            <a:avLst/>
          </a:prstGeom>
        </p:spPr>
      </p:pic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5" name="Google Shape;275;g36f5cd5a2ba_1_0"/>
          <p:cNvSpPr txBox="1"/>
          <p:nvPr/>
        </p:nvSpPr>
        <p:spPr>
          <a:xfrm>
            <a:off x="3656775" y="5520686"/>
            <a:ext cx="18772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9800"/>
                </a:solidFill>
              </a:rPr>
              <a:t>Custom Sticker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183225" y="5936865"/>
            <a:ext cx="569375" cy="644909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cxnSpLocks/>
            <a:stCxn id="276" idx="3"/>
            <a:endCxn id="275" idx="1"/>
          </p:cNvCxnSpPr>
          <p:nvPr/>
        </p:nvCxnSpPr>
        <p:spPr>
          <a:xfrm flipV="1">
            <a:off x="1752600" y="5751504"/>
            <a:ext cx="1904175" cy="507816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75;g36f5cd5a2ba_1_0">
            <a:extLst>
              <a:ext uri="{FF2B5EF4-FFF2-40B4-BE49-F238E27FC236}">
                <a16:creationId xmlns:a16="http://schemas.microsoft.com/office/drawing/2014/main" id="{0304DE79-9A46-7918-0AFD-365EBCDA850B}"/>
              </a:ext>
            </a:extLst>
          </p:cNvPr>
          <p:cNvSpPr txBox="1"/>
          <p:nvPr/>
        </p:nvSpPr>
        <p:spPr>
          <a:xfrm>
            <a:off x="3380964" y="1067128"/>
            <a:ext cx="105768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39800"/>
                </a:solidFill>
              </a:rPr>
              <a:t>Stickers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9" name="Google Shape;276;g36f5cd5a2ba_1_0">
            <a:extLst>
              <a:ext uri="{FF2B5EF4-FFF2-40B4-BE49-F238E27FC236}">
                <a16:creationId xmlns:a16="http://schemas.microsoft.com/office/drawing/2014/main" id="{82E61CB9-1468-1685-07F2-646B5AEC163A}"/>
              </a:ext>
            </a:extLst>
          </p:cNvPr>
          <p:cNvSpPr/>
          <p:nvPr/>
        </p:nvSpPr>
        <p:spPr>
          <a:xfrm>
            <a:off x="583564" y="1410502"/>
            <a:ext cx="2245361" cy="1685123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10" name="Google Shape;277;g36f5cd5a2ba_1_0">
            <a:extLst>
              <a:ext uri="{FF2B5EF4-FFF2-40B4-BE49-F238E27FC236}">
                <a16:creationId xmlns:a16="http://schemas.microsoft.com/office/drawing/2014/main" id="{E50B6EAD-EECF-44AB-F241-0B3F0DA8AAD2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2828925" y="1297946"/>
            <a:ext cx="552039" cy="955118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75;g36f5cd5a2ba_1_0">
            <a:extLst>
              <a:ext uri="{FF2B5EF4-FFF2-40B4-BE49-F238E27FC236}">
                <a16:creationId xmlns:a16="http://schemas.microsoft.com/office/drawing/2014/main" id="{E2A27506-057F-7FF9-7603-07E0A093A98B}"/>
              </a:ext>
            </a:extLst>
          </p:cNvPr>
          <p:cNvSpPr txBox="1"/>
          <p:nvPr/>
        </p:nvSpPr>
        <p:spPr>
          <a:xfrm>
            <a:off x="3229391" y="3063089"/>
            <a:ext cx="207686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39800"/>
                </a:solidFill>
              </a:rPr>
              <a:t>StickerCategories</a:t>
            </a:r>
            <a:endParaRPr sz="1800" dirty="0">
              <a:solidFill>
                <a:srgbClr val="F39800"/>
              </a:solidFill>
            </a:endParaRPr>
          </a:p>
        </p:txBody>
      </p:sp>
      <p:sp>
        <p:nvSpPr>
          <p:cNvPr id="23" name="Google Shape;276;g36f5cd5a2ba_1_0">
            <a:extLst>
              <a:ext uri="{FF2B5EF4-FFF2-40B4-BE49-F238E27FC236}">
                <a16:creationId xmlns:a16="http://schemas.microsoft.com/office/drawing/2014/main" id="{36FB9004-BE67-1A18-48A0-E59032495E46}"/>
              </a:ext>
            </a:extLst>
          </p:cNvPr>
          <p:cNvSpPr/>
          <p:nvPr/>
        </p:nvSpPr>
        <p:spPr>
          <a:xfrm>
            <a:off x="583564" y="3163618"/>
            <a:ext cx="1254761" cy="244509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4" name="Google Shape;277;g36f5cd5a2ba_1_0">
            <a:extLst>
              <a:ext uri="{FF2B5EF4-FFF2-40B4-BE49-F238E27FC236}">
                <a16:creationId xmlns:a16="http://schemas.microsoft.com/office/drawing/2014/main" id="{0A7412CD-015B-8F59-0A98-72EC05B9451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1838325" y="3285873"/>
            <a:ext cx="1391066" cy="8034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76;g36f5cd5a2ba_1_0">
            <a:extLst>
              <a:ext uri="{FF2B5EF4-FFF2-40B4-BE49-F238E27FC236}">
                <a16:creationId xmlns:a16="http://schemas.microsoft.com/office/drawing/2014/main" id="{30441E68-CA80-C046-C982-3A0FF34ED52C}"/>
              </a:ext>
            </a:extLst>
          </p:cNvPr>
          <p:cNvSpPr/>
          <p:nvPr/>
        </p:nvSpPr>
        <p:spPr>
          <a:xfrm>
            <a:off x="524765" y="5700391"/>
            <a:ext cx="1227836" cy="165334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9" name="Google Shape;277;g36f5cd5a2ba_1_0">
            <a:extLst>
              <a:ext uri="{FF2B5EF4-FFF2-40B4-BE49-F238E27FC236}">
                <a16:creationId xmlns:a16="http://schemas.microsoft.com/office/drawing/2014/main" id="{1287A52B-31EC-A810-1360-C91B07AA0BBF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752601" y="3457309"/>
            <a:ext cx="2362199" cy="2325749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53372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381E8-3C71-06F5-DCAB-B9260A73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48" y="1098550"/>
            <a:ext cx="10083601" cy="5724883"/>
          </a:xfrm>
          <a:prstGeom prst="rect">
            <a:avLst/>
          </a:prstGeom>
        </p:spPr>
      </p:pic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5" name="Google Shape;275;g36f5cd5a2ba_1_0"/>
          <p:cNvSpPr txBox="1"/>
          <p:nvPr/>
        </p:nvSpPr>
        <p:spPr>
          <a:xfrm>
            <a:off x="6504749" y="4264366"/>
            <a:ext cx="364724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solidFill>
                  <a:srgbClr val="F39800"/>
                </a:solidFill>
              </a:rPr>
              <a:t>CustomField.IsFrontCardShowed</a:t>
            </a:r>
          </a:p>
        </p:txBody>
      </p:sp>
      <p:sp>
        <p:nvSpPr>
          <p:cNvPr id="276" name="Google Shape;276;g36f5cd5a2ba_1_0"/>
          <p:cNvSpPr/>
          <p:nvPr/>
        </p:nvSpPr>
        <p:spPr>
          <a:xfrm>
            <a:off x="1533525" y="6010276"/>
            <a:ext cx="2438400" cy="295274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 dirty="0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cxnSpLocks/>
            <a:stCxn id="276" idx="3"/>
            <a:endCxn id="275" idx="1"/>
          </p:cNvCxnSpPr>
          <p:nvPr/>
        </p:nvCxnSpPr>
        <p:spPr>
          <a:xfrm flipV="1">
            <a:off x="3971925" y="4495184"/>
            <a:ext cx="2532824" cy="1662729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4285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27" name="Google Shape;927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34" name="Google Shape;934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6" name="Google Shape;936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7" name="Google Shape;937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38" name="Google Shape;938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Google Shape;945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46" name="Google Shape;946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47" name="Google Shape;947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48" name="Google Shape;948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9" name="Google Shape;949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50" name="Google Shape;950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1" name="Google Shape;951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53" name="Google Shape;953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54" name="Google Shape;954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5" name="Google Shape;955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56" name="Google Shape;956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7" name="Google Shape;957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65" name="Google Shape;965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66" name="Google Shape;966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67" name="Google Shape;967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68" name="Google Shape;968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69" name="Google Shape;969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70" name="Google Shape;970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71" name="Google Shape;971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72" name="Google Shape;972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73" name="Google Shape;9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74" name="Google Shape;9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75" name="Google Shape;975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76" name="Google Shape;976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77" name="Google Shape;977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78" name="Google Shape;978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79" name="Google Shape;979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80" name="Google Shape;980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1" name="Google Shape;981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85" name="Google Shape;985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6" name="Google Shape;986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96" name="Google Shape;996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97" name="Google Shape;997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98" name="Google Shape;998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99" name="Google Shape;999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1000" name="Google Shape;1000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1001" name="Google Shape;1001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5" name="Google Shape;1005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1008" name="Google Shape;1008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9" name="Google Shape;1009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1" name="Google Shape;1011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12" name="Google Shape;1012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3" name="Google Shape;1013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21" name="Google Shape;1021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22" name="Google Shape;1022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3" name="Google Shape;1023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25" name="Google Shape;1025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26" name="Google Shape;1026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28" name="Google Shape;1028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29" name="Google Shape;1029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31" name="Google Shape;1031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34" name="Google Shape;1034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37" name="Google Shape;1037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40" name="Google Shape;104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2" name="Google Shape;1042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2" name="Google Shape;1052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53" name="Google Shape;1053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4" name="Google Shape;105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5" name="Google Shape;1055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6" name="Google Shape;1056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57" name="Google Shape;105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8" name="Google Shape;1058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9" name="Google Shape;1059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60" name="Google Shape;1060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3" name="Google Shape;1063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66" name="Google Shape;1066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67" name="Google Shape;1067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68" name="Google Shape;1068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9" name="Google Shape;1069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0" name="Google Shape;1070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71" name="Google Shape;1071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72" name="Google Shape;1072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73" name="Google Shape;1073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5" name="Google Shape;1075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6" name="Google Shape;1076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7" name="Google Shape;1077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79" name="Google Shape;1079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86" name="Google Shape;1086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87" name="Google Shape;1087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88" name="Google Shape;1088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89" name="Google Shape;1089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90" name="Google Shape;1090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91" name="Google Shape;1091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93" name="Google Shape;1093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94" name="Google Shape;1094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96" name="Google Shape;1096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97" name="Google Shape;109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8" name="Google Shape;1098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99" name="Google Shape;1099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100" name="Google Shape;1100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102" name="Google Shape;1102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103" name="Google Shape;1103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4" name="Google Shape;1104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105" name="Google Shape;1105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06" name="Google Shape;1106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108" name="Google Shape;1108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109" name="Google Shape;1109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10" name="Google Shape;1110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11" name="Google Shape;1111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5" name="Google Shape;1115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16" name="Google Shape;1116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7" name="Google Shape;1117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29" name="Google Shape;1129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36" name="Google Shape;1136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38" name="Google Shape;113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9" name="Google Shape;1139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6" name="Google Shape;1146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47" name="Google Shape;1147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48" name="Google Shape;1148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49" name="Google Shape;114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58" name="Google Shape;1158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59" name="Google Shape;1159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70" name="Google Shape;1170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71" name="Google Shape;1171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72" name="Google Shape;1172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83" name="Google Shape;1183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85" name="Google Shape;1185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91" name="Google Shape;1191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3" name="Google Shape;1193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4" name="Google Shape;1194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95" name="Google Shape;1195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96" name="Google Shape;1196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97" name="Google Shape;1197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98" name="Google Shape;119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9" name="Google Shape;119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0" name="Google Shape;1200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201" name="Google Shape;1201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2" name="Google Shape;1202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03" name="Google Shape;1203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204" name="Google Shape;1204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5" name="Google Shape;1205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06" name="Google Shape;1206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207" name="Google Shape;1207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208" name="Google Shape;1208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09" name="Google Shape;1209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10" name="Google Shape;1210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6" name="Google Shape;1226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27" name="Google Shape;1227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28" name="Google Shape;1228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31" name="Google Shape;1231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32" name="Google Shape;123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3" name="Google Shape;123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4" name="Google Shape;1234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35" name="Google Shape;1235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39" name="Google Shape;1239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40" name="Google Shape;1240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1" name="Google Shape;1241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42" name="Google Shape;1242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43" name="Google Shape;1243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48" name="Google Shape;1248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49" name="Google Shape;1249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50" name="Google Shape;1250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3711d298ec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88" y="935375"/>
            <a:ext cx="6407825" cy="5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3711d298ec9_0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01" name="Google Shape;301;g3711d298ec9_0_20"/>
          <p:cNvSpPr txBox="1"/>
          <p:nvPr/>
        </p:nvSpPr>
        <p:spPr>
          <a:xfrm>
            <a:off x="2510075" y="2217950"/>
            <a:ext cx="207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 Detail Information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2" name="Google Shape;302;g3711d298ec9_0_20"/>
          <p:cNvCxnSpPr>
            <a:stCxn id="303" idx="1"/>
            <a:endCxn id="301" idx="3"/>
          </p:cNvCxnSpPr>
          <p:nvPr/>
        </p:nvCxnSpPr>
        <p:spPr>
          <a:xfrm rot="10800000">
            <a:off x="4585200" y="2436975"/>
            <a:ext cx="281400" cy="45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g3711d298ec9_0_20"/>
          <p:cNvSpPr/>
          <p:nvPr/>
        </p:nvSpPr>
        <p:spPr>
          <a:xfrm>
            <a:off x="4866600" y="2279925"/>
            <a:ext cx="2459700" cy="12159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f876ad1a4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USERBOARDRECENTLYVIEW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TRELLO SYSTEM</a:t>
            </a:r>
            <a:endParaRPr/>
          </a:p>
        </p:txBody>
      </p:sp>
      <p:pic>
        <p:nvPicPr>
          <p:cNvPr id="310" name="Google Shape;310;g36f876ad1a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91525"/>
            <a:ext cx="11254875" cy="29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6f876ad1a4_0_0"/>
          <p:cNvSpPr/>
          <p:nvPr/>
        </p:nvSpPr>
        <p:spPr>
          <a:xfrm>
            <a:off x="514100" y="2157425"/>
            <a:ext cx="2580900" cy="1451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36f876ad1a4_0_0"/>
          <p:cNvSpPr txBox="1"/>
          <p:nvPr/>
        </p:nvSpPr>
        <p:spPr>
          <a:xfrm>
            <a:off x="3451900" y="1446525"/>
            <a:ext cx="2676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5AD33"/>
                </a:solidFill>
              </a:rPr>
              <a:t>UserBoard</a:t>
            </a:r>
            <a:endParaRPr sz="1800" dirty="0">
              <a:solidFill>
                <a:srgbClr val="F5AD33"/>
              </a:solidFill>
            </a:endParaRPr>
          </a:p>
        </p:txBody>
      </p:sp>
      <p:cxnSp>
        <p:nvCxnSpPr>
          <p:cNvPr id="313" name="Google Shape;313;g36f876ad1a4_0_0"/>
          <p:cNvCxnSpPr>
            <a:stCxn id="312" idx="1"/>
            <a:endCxn id="311" idx="3"/>
          </p:cNvCxnSpPr>
          <p:nvPr/>
        </p:nvCxnSpPr>
        <p:spPr>
          <a:xfrm flipH="1">
            <a:off x="3095000" y="1677343"/>
            <a:ext cx="356900" cy="1205782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2361</Words>
  <Application>Microsoft Office PowerPoint</Application>
  <PresentationFormat>Widescreen</PresentationFormat>
  <Paragraphs>371</Paragraphs>
  <Slides>68</Slides>
  <Notes>68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Cascadia Mono</vt:lpstr>
      <vt:lpstr>bbv template EN</vt:lpstr>
      <vt:lpstr>PowerPoint Presentation</vt:lpstr>
      <vt:lpstr>FUNCTIONALITY IN THE TRELLO SYSTEM</vt:lpstr>
      <vt:lpstr>Agenda</vt:lpstr>
      <vt:lpstr>BOARDS TAB IN TRELLO SYSTEM</vt:lpstr>
      <vt:lpstr>TEMPLATE TAB IN TRELLO SYSTEM</vt:lpstr>
      <vt:lpstr>TEMPLATE IN TRELLO SYSTEM</vt:lpstr>
      <vt:lpstr>WORKSPACE IN TRELLO SYSTEM</vt:lpstr>
      <vt:lpstr>WORKSPACE IN TRELLO SYSTEM</vt:lpstr>
      <vt:lpstr>USERBOARDRECENTLYVIEW  IN TRELLO SYSTEM</vt:lpstr>
      <vt:lpstr>USER, WORKSPACE, BOARD, TEMPLATE, TEMPLATECATEGORY, USERBOARD RELATIONSHIP</vt:lpstr>
      <vt:lpstr>WORKSPACE IN TRELLO SYSTEM</vt:lpstr>
      <vt:lpstr>BOARD SHARE IN TRELLO SYSTEM</vt:lpstr>
      <vt:lpstr>BOARD SHARE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NOTIFICATION IN TRELLO SYSTEM</vt:lpstr>
      <vt:lpstr>HOME TAB IN TRELLO SYSTEM</vt:lpstr>
      <vt:lpstr>ACTIVITY, NOTIFICATION RELATIONSHIP</vt:lpstr>
      <vt:lpstr>COLLECTION IN TRELLO SYSTEM</vt:lpstr>
      <vt:lpstr>COLLECTION, BOARD, BOARDCOLLECTION RELATIONSHIP</vt:lpstr>
      <vt:lpstr>HOME TAB IN TRELLO SYSTEM</vt:lpstr>
      <vt:lpstr>CREATE WORKSPACE IN TRELLO SYSTEM</vt:lpstr>
      <vt:lpstr>Q&amp;A</vt:lpstr>
      <vt:lpstr>CREATE WORKSPACE IN TRELLO SYSTEM</vt:lpstr>
      <vt:lpstr>CREATE WORKSPACE IN TRELLO SYSTEM</vt:lpstr>
      <vt:lpstr>CREATE WORKSPACE IN TRELLO SYSTEM</vt:lpstr>
      <vt:lpstr>CREATE WORKSPACE IN TRELLO SYSTEM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Dao Trong Vo</dc:creator>
  <cp:lastModifiedBy>Dang Khoa Do</cp:lastModifiedBy>
  <cp:revision>74</cp:revision>
  <dcterms:created xsi:type="dcterms:W3CDTF">2025-07-10T03:51:23Z</dcterms:created>
  <dcterms:modified xsi:type="dcterms:W3CDTF">2025-07-31T18:26:18Z</dcterms:modified>
</cp:coreProperties>
</file>